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notesMasterIdLst>
    <p:notesMasterId r:id="rId7"/>
  </p:notesMasterIdLst>
  <p:sldIdLst>
    <p:sldId id="268" r:id="rId2"/>
    <p:sldId id="269" r:id="rId3"/>
    <p:sldId id="270" r:id="rId4"/>
    <p:sldId id="271" r:id="rId5"/>
    <p:sldId id="256"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095" autoAdjust="0"/>
  </p:normalViewPr>
  <p:slideViewPr>
    <p:cSldViewPr>
      <p:cViewPr varScale="1">
        <p:scale>
          <a:sx n="70" d="100"/>
          <a:sy n="70" d="100"/>
        </p:scale>
        <p:origin x="1180" y="-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3E457332-9B65-4421-A2E7-E815B65512B0}" type="datetimeFigureOut">
              <a:rPr lang="en-US"/>
              <a:pPr>
                <a:defRPr/>
              </a:pPr>
              <a:t>11/17/2017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B5EF22B6-B731-4788-A49A-5CEB8469463F}" type="slidenum">
              <a:rPr lang="en-US"/>
              <a:pPr>
                <a:defRPr/>
              </a:pPr>
              <a:t>‹#›</a:t>
            </a:fld>
            <a:endParaRPr lang="en-US"/>
          </a:p>
        </p:txBody>
      </p:sp>
    </p:spTree>
    <p:extLst>
      <p:ext uri="{BB962C8B-B14F-4D97-AF65-F5344CB8AC3E}">
        <p14:creationId xmlns:p14="http://schemas.microsoft.com/office/powerpoint/2010/main" val="22875207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hangingPunct="1">
              <a:lnSpc>
                <a:spcPct val="90000"/>
              </a:lnSpc>
              <a:defRPr/>
            </a:pPr>
            <a:r>
              <a:rPr lang="en-US" altLang="en-US" dirty="0" smtClean="0">
                <a:solidFill>
                  <a:schemeClr val="tx2">
                    <a:lumMod val="90000"/>
                  </a:schemeClr>
                </a:solidFill>
              </a:rPr>
              <a:t>Add </a:t>
            </a:r>
            <a:r>
              <a:rPr lang="en-US" altLang="en-US" dirty="0" err="1" smtClean="0">
                <a:solidFill>
                  <a:schemeClr val="tx2">
                    <a:lumMod val="90000"/>
                  </a:schemeClr>
                </a:solidFill>
              </a:rPr>
              <a:t>Bellringer</a:t>
            </a:r>
            <a:r>
              <a:rPr lang="en-US" altLang="en-US" dirty="0" smtClean="0">
                <a:solidFill>
                  <a:schemeClr val="tx2">
                    <a:lumMod val="90000"/>
                  </a:schemeClr>
                </a:solidFill>
              </a:rPr>
              <a:t> #12 to your binder</a:t>
            </a:r>
          </a:p>
          <a:p>
            <a:pPr lvl="1" eaLnBrk="1" hangingPunct="1">
              <a:lnSpc>
                <a:spcPct val="90000"/>
              </a:lnSpc>
              <a:defRPr/>
            </a:pPr>
            <a:r>
              <a:rPr lang="en-US" altLang="en-US" sz="2200" dirty="0" smtClean="0">
                <a:solidFill>
                  <a:schemeClr val="tx2">
                    <a:lumMod val="90000"/>
                  </a:schemeClr>
                </a:solidFill>
              </a:rPr>
              <a:t>How did the diaspora affect the Jewish people?</a:t>
            </a:r>
          </a:p>
          <a:p>
            <a:pPr>
              <a:defRPr/>
            </a:pPr>
            <a:endParaRPr lang="en-US" dirty="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A2B0EE55-9F94-46FB-8CE3-297174CC3C3D}" type="slidenum">
              <a:rPr lang="en-US" altLang="en-US" smtClean="0"/>
              <a:pPr/>
              <a:t>5</a:t>
            </a:fld>
            <a:endParaRPr lang="en-US" altLang="en-US" smtClean="0"/>
          </a:p>
        </p:txBody>
      </p:sp>
    </p:spTree>
    <p:extLst>
      <p:ext uri="{BB962C8B-B14F-4D97-AF65-F5344CB8AC3E}">
        <p14:creationId xmlns:p14="http://schemas.microsoft.com/office/powerpoint/2010/main" val="1675988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lstStyle>
          <a:p>
            <a:pPr>
              <a:defRPr/>
            </a:pPr>
            <a:fld id="{D77BB6F7-A9F7-404D-9DE8-7402764C629C}" type="slidenum">
              <a:rPr lang="en-US"/>
              <a:pPr>
                <a:defRPr/>
              </a:pPr>
              <a:t>‹#›</a:t>
            </a:fld>
            <a:endParaRPr lang="en-US"/>
          </a:p>
        </p:txBody>
      </p:sp>
    </p:spTree>
    <p:extLst>
      <p:ext uri="{BB962C8B-B14F-4D97-AF65-F5344CB8AC3E}">
        <p14:creationId xmlns:p14="http://schemas.microsoft.com/office/powerpoint/2010/main" val="3863970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EAE32D5-21B7-49B8-9378-AE84F0FFF849}" type="slidenum">
              <a:rPr lang="en-US"/>
              <a:pPr>
                <a:defRPr/>
              </a:pPr>
              <a:t>‹#›</a:t>
            </a:fld>
            <a:endParaRPr lang="en-US"/>
          </a:p>
        </p:txBody>
      </p:sp>
    </p:spTree>
    <p:extLst>
      <p:ext uri="{BB962C8B-B14F-4D97-AF65-F5344CB8AC3E}">
        <p14:creationId xmlns:p14="http://schemas.microsoft.com/office/powerpoint/2010/main" val="1924217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60128C5-A360-4D09-A5BA-3F1B2EF918A1}" type="slidenum">
              <a:rPr lang="en-US"/>
              <a:pPr>
                <a:defRPr/>
              </a:pPr>
              <a:t>‹#›</a:t>
            </a:fld>
            <a:endParaRPr lang="en-US"/>
          </a:p>
        </p:txBody>
      </p:sp>
    </p:spTree>
    <p:extLst>
      <p:ext uri="{BB962C8B-B14F-4D97-AF65-F5344CB8AC3E}">
        <p14:creationId xmlns:p14="http://schemas.microsoft.com/office/powerpoint/2010/main" val="3396852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259B2CD-368B-4FF9-BFCF-9357C3E14A63}" type="slidenum">
              <a:rPr lang="en-US"/>
              <a:pPr>
                <a:defRPr/>
              </a:pPr>
              <a:t>‹#›</a:t>
            </a:fld>
            <a:endParaRPr lang="en-US"/>
          </a:p>
        </p:txBody>
      </p:sp>
    </p:spTree>
    <p:extLst>
      <p:ext uri="{BB962C8B-B14F-4D97-AF65-F5344CB8AC3E}">
        <p14:creationId xmlns:p14="http://schemas.microsoft.com/office/powerpoint/2010/main" val="2384303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7"/>
          <p:cNvSpPr>
            <a:spLocks/>
          </p:cNvSpPr>
          <p:nvPr/>
        </p:nvSpPr>
        <p:spPr bwMode="auto">
          <a:xfrm>
            <a:off x="4829175" y="1073150"/>
            <a:ext cx="4321175" cy="5791200"/>
          </a:xfrm>
          <a:custGeom>
            <a:avLst/>
            <a:gdLst>
              <a:gd name="T0" fmla="*/ 0 w 2736"/>
              <a:gd name="T1" fmla="*/ 2147483646 h 3648"/>
              <a:gd name="T2" fmla="*/ 2147483646 w 2736"/>
              <a:gd name="T3" fmla="*/ 2147483646 h 3648"/>
              <a:gd name="T4" fmla="*/ 2147483646 w 2736"/>
              <a:gd name="T5" fmla="*/ 0 h 3648"/>
              <a:gd name="T6" fmla="*/ 2147483646 w 2736"/>
              <a:gd name="T7" fmla="*/ 2147483646 h 3648"/>
              <a:gd name="T8" fmla="*/ 2147483646 w 2736"/>
              <a:gd name="T9" fmla="*/ 2147483646 h 3648"/>
              <a:gd name="T10" fmla="*/ 2147483646 w 2736"/>
              <a:gd name="T11" fmla="*/ 2147483646 h 3648"/>
              <a:gd name="T12" fmla="*/ 0 w 2736"/>
              <a:gd name="T13" fmla="*/ 2147483646 h 3648"/>
              <a:gd name="T14" fmla="*/ 0 60000 65536"/>
              <a:gd name="T15" fmla="*/ 0 60000 65536"/>
              <a:gd name="T16" fmla="*/ 0 60000 65536"/>
              <a:gd name="T17" fmla="*/ 0 60000 65536"/>
              <a:gd name="T18" fmla="*/ 0 60000 65536"/>
              <a:gd name="T19" fmla="*/ 0 60000 65536"/>
              <a:gd name="T20" fmla="*/ 0 60000 65536"/>
              <a:gd name="T21" fmla="*/ 0 w 2736"/>
              <a:gd name="T22" fmla="*/ 0 h 3648"/>
              <a:gd name="T23" fmla="*/ 2736 w 2736"/>
              <a:gd name="T24" fmla="*/ 3648 h 36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6" h="3648">
                <a:moveTo>
                  <a:pt x="0" y="3648"/>
                </a:moveTo>
                <a:lnTo>
                  <a:pt x="720" y="2016"/>
                </a:lnTo>
                <a:lnTo>
                  <a:pt x="2736" y="672"/>
                </a:lnTo>
                <a:lnTo>
                  <a:pt x="2736" y="720"/>
                </a:lnTo>
                <a:lnTo>
                  <a:pt x="744" y="2038"/>
                </a:lnTo>
                <a:lnTo>
                  <a:pt x="48" y="3648"/>
                </a:lnTo>
                <a:lnTo>
                  <a:pt x="0" y="3648"/>
                </a:lnTo>
                <a:close/>
              </a:path>
            </a:pathLst>
          </a:custGeom>
          <a:noFill/>
          <a:ln w="3175" cap="flat" cmpd="sng" algn="ctr">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Freeform 18"/>
          <p:cNvSpPr>
            <a:spLocks/>
          </p:cNvSpPr>
          <p:nvPr/>
        </p:nvSpPr>
        <p:spPr bwMode="auto">
          <a:xfrm>
            <a:off x="374650" y="0"/>
            <a:ext cx="5513388" cy="6615113"/>
          </a:xfrm>
          <a:custGeom>
            <a:avLst/>
            <a:gdLst>
              <a:gd name="T0" fmla="*/ 0 w 3504"/>
              <a:gd name="T1" fmla="*/ 2147483646 h 4128"/>
              <a:gd name="T2" fmla="*/ 0 w 3504"/>
              <a:gd name="T3" fmla="*/ 2147483646 h 4128"/>
              <a:gd name="T4" fmla="*/ 2147483646 w 3504"/>
              <a:gd name="T5" fmla="*/ 2147483646 h 4128"/>
              <a:gd name="T6" fmla="*/ 2147483646 w 3504"/>
              <a:gd name="T7" fmla="*/ 0 h 4128"/>
              <a:gd name="T8" fmla="*/ 2147483646 w 3504"/>
              <a:gd name="T9" fmla="*/ 0 h 4128"/>
              <a:gd name="T10" fmla="*/ 2147483646 w 3504"/>
              <a:gd name="T11" fmla="*/ 2147483646 h 4128"/>
              <a:gd name="T12" fmla="*/ 0 w 3504"/>
              <a:gd name="T13" fmla="*/ 2147483646 h 4128"/>
              <a:gd name="T14" fmla="*/ 0 60000 65536"/>
              <a:gd name="T15" fmla="*/ 0 60000 65536"/>
              <a:gd name="T16" fmla="*/ 0 60000 65536"/>
              <a:gd name="T17" fmla="*/ 0 60000 65536"/>
              <a:gd name="T18" fmla="*/ 0 60000 65536"/>
              <a:gd name="T19" fmla="*/ 0 60000 65536"/>
              <a:gd name="T20" fmla="*/ 0 60000 65536"/>
              <a:gd name="T21" fmla="*/ 0 w 3504"/>
              <a:gd name="T22" fmla="*/ 0 h 4128"/>
              <a:gd name="T23" fmla="*/ 3504 w 3504"/>
              <a:gd name="T24" fmla="*/ 4128 h 4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endParaRPr lang="en-US"/>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lstStyle>
          <a:p>
            <a:pPr>
              <a:defRPr/>
            </a:pPr>
            <a:fld id="{2545C7F0-8C4F-4E6D-A051-2C5B8761707A}" type="slidenum">
              <a:rPr lang="en-US"/>
              <a:pPr>
                <a:defRPr/>
              </a:pPr>
              <a:t>‹#›</a:t>
            </a:fld>
            <a:endParaRPr lang="en-US"/>
          </a:p>
        </p:txBody>
      </p:sp>
    </p:spTree>
    <p:extLst>
      <p:ext uri="{BB962C8B-B14F-4D97-AF65-F5344CB8AC3E}">
        <p14:creationId xmlns:p14="http://schemas.microsoft.com/office/powerpoint/2010/main" val="899318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3B29730-1144-480E-B2B2-B54D28734ACD}" type="slidenum">
              <a:rPr lang="en-US"/>
              <a:pPr>
                <a:defRPr/>
              </a:pPr>
              <a:t>‹#›</a:t>
            </a:fld>
            <a:endParaRPr lang="en-US"/>
          </a:p>
        </p:txBody>
      </p:sp>
    </p:spTree>
    <p:extLst>
      <p:ext uri="{BB962C8B-B14F-4D97-AF65-F5344CB8AC3E}">
        <p14:creationId xmlns:p14="http://schemas.microsoft.com/office/powerpoint/2010/main" val="2687372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lstStyle>
          <a:p>
            <a:pPr>
              <a:defRPr/>
            </a:pPr>
            <a:fld id="{7D2374DE-52EE-4B82-AB03-7B2108B0DF9D}" type="slidenum">
              <a:rPr lang="en-US"/>
              <a:pPr>
                <a:defRPr/>
              </a:pPr>
              <a:t>‹#›</a:t>
            </a:fld>
            <a:endParaRPr lang="en-US"/>
          </a:p>
        </p:txBody>
      </p:sp>
    </p:spTree>
    <p:extLst>
      <p:ext uri="{BB962C8B-B14F-4D97-AF65-F5344CB8AC3E}">
        <p14:creationId xmlns:p14="http://schemas.microsoft.com/office/powerpoint/2010/main" val="75709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9991EEA3-4D02-4F56-B4C6-CBA81D0C7F99}" type="slidenum">
              <a:rPr lang="en-US"/>
              <a:pPr>
                <a:defRPr/>
              </a:pPr>
              <a:t>‹#›</a:t>
            </a:fld>
            <a:endParaRPr lang="en-US"/>
          </a:p>
        </p:txBody>
      </p:sp>
    </p:spTree>
    <p:extLst>
      <p:ext uri="{BB962C8B-B14F-4D97-AF65-F5344CB8AC3E}">
        <p14:creationId xmlns:p14="http://schemas.microsoft.com/office/powerpoint/2010/main" val="3415959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61F1D3D5-257A-4E9D-9F1D-B0E3E98EBC53}" type="slidenum">
              <a:rPr lang="en-US"/>
              <a:pPr>
                <a:defRPr/>
              </a:pPr>
              <a:t>‹#›</a:t>
            </a:fld>
            <a:endParaRPr lang="en-US"/>
          </a:p>
        </p:txBody>
      </p:sp>
    </p:spTree>
    <p:extLst>
      <p:ext uri="{BB962C8B-B14F-4D97-AF65-F5344CB8AC3E}">
        <p14:creationId xmlns:p14="http://schemas.microsoft.com/office/powerpoint/2010/main" val="1766093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16F4B93-5609-470B-9B03-8185A040F419}" type="slidenum">
              <a:rPr lang="en-US"/>
              <a:pPr>
                <a:defRPr/>
              </a:pPr>
              <a:t>‹#›</a:t>
            </a:fld>
            <a:endParaRPr lang="en-US"/>
          </a:p>
        </p:txBody>
      </p:sp>
    </p:spTree>
    <p:extLst>
      <p:ext uri="{BB962C8B-B14F-4D97-AF65-F5344CB8AC3E}">
        <p14:creationId xmlns:p14="http://schemas.microsoft.com/office/powerpoint/2010/main" val="679588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63593" y="1203639"/>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4513" y="1202664"/>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63593" y="1203639"/>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4513" y="1202664"/>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63592" y="12036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4512" y="12026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lstStyle>
          <a:p>
            <a:pPr>
              <a:defRPr/>
            </a:pPr>
            <a:fld id="{3F66493C-D083-4F5E-9E61-BD7A69D16C26}" type="slidenum">
              <a:rPr lang="en-US"/>
              <a:pPr>
                <a:defRPr/>
              </a:pPr>
              <a:t>‹#›</a:t>
            </a:fld>
            <a:endParaRPr lang="en-US"/>
          </a:p>
        </p:txBody>
      </p:sp>
    </p:spTree>
    <p:extLst>
      <p:ext uri="{BB962C8B-B14F-4D97-AF65-F5344CB8AC3E}">
        <p14:creationId xmlns:p14="http://schemas.microsoft.com/office/powerpoint/2010/main" val="431572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5A77A9"/>
            </a:gs>
          </a:gsLst>
          <a:lin ang="5400000"/>
        </a:gradFill>
        <a:effectLst/>
      </p:bgPr>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a:defRPr/>
            </a:pPr>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wrap="square" lIns="91440" tIns="45720" rIns="91440" bIns="45720" numCol="1" anchor="b" anchorCtr="0" compatLnSpc="1">
            <a:prstTxWarp prst="textNoShape">
              <a:avLst/>
            </a:prstTxWarp>
          </a:bodyPr>
          <a:lstStyle>
            <a:lvl1pPr eaLnBrk="1" hangingPunct="1">
              <a:defRPr sz="1200">
                <a:solidFill>
                  <a:schemeClr val="tx2"/>
                </a:solidFill>
              </a:defRPr>
            </a:lvl1pPr>
          </a:lstStyle>
          <a:p>
            <a:pPr>
              <a:defRPr/>
            </a:pPr>
            <a:fld id="{0FEA7684-3183-4707-AB37-3151A1ECE8AA}"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80" r:id="rId1"/>
    <p:sldLayoutId id="2147484675" r:id="rId2"/>
    <p:sldLayoutId id="2147484681" r:id="rId3"/>
    <p:sldLayoutId id="2147484682" r:id="rId4"/>
    <p:sldLayoutId id="2147484683" r:id="rId5"/>
    <p:sldLayoutId id="2147484676" r:id="rId6"/>
    <p:sldLayoutId id="2147484684" r:id="rId7"/>
    <p:sldLayoutId id="2147484677" r:id="rId8"/>
    <p:sldLayoutId id="2147484685" r:id="rId9"/>
    <p:sldLayoutId id="2147484678" r:id="rId10"/>
    <p:sldLayoutId id="2147484679" r:id="rId11"/>
  </p:sldLayoutIdLst>
  <p:txStyles>
    <p:titleStyle>
      <a:lvl1pPr algn="l" rtl="0" eaLnBrk="0" fontAlgn="base" hangingPunct="0">
        <a:spcBef>
          <a:spcPct val="0"/>
        </a:spcBef>
        <a:spcAft>
          <a:spcPct val="0"/>
        </a:spcAft>
        <a:defRPr sz="4000" kern="1200" spc="-100">
          <a:solidFill>
            <a:srgbClr val="C1EEFF"/>
          </a:solidFill>
          <a:latin typeface="+mj-lt"/>
          <a:ea typeface="+mj-ea"/>
          <a:cs typeface="+mj-cs"/>
        </a:defRPr>
      </a:lvl1pPr>
      <a:lvl2pPr algn="l" rtl="0" eaLnBrk="0" fontAlgn="base" hangingPunct="0">
        <a:spcBef>
          <a:spcPct val="0"/>
        </a:spcBef>
        <a:spcAft>
          <a:spcPct val="0"/>
        </a:spcAft>
        <a:defRPr sz="4000">
          <a:solidFill>
            <a:srgbClr val="C1EEFF"/>
          </a:solidFill>
          <a:latin typeface="Consolas" pitchFamily="49" charset="0"/>
        </a:defRPr>
      </a:lvl2pPr>
      <a:lvl3pPr algn="l" rtl="0" eaLnBrk="0" fontAlgn="base" hangingPunct="0">
        <a:spcBef>
          <a:spcPct val="0"/>
        </a:spcBef>
        <a:spcAft>
          <a:spcPct val="0"/>
        </a:spcAft>
        <a:defRPr sz="4000">
          <a:solidFill>
            <a:srgbClr val="C1EEFF"/>
          </a:solidFill>
          <a:latin typeface="Consolas" pitchFamily="49" charset="0"/>
        </a:defRPr>
      </a:lvl3pPr>
      <a:lvl4pPr algn="l" rtl="0" eaLnBrk="0" fontAlgn="base" hangingPunct="0">
        <a:spcBef>
          <a:spcPct val="0"/>
        </a:spcBef>
        <a:spcAft>
          <a:spcPct val="0"/>
        </a:spcAft>
        <a:defRPr sz="4000">
          <a:solidFill>
            <a:srgbClr val="C1EEFF"/>
          </a:solidFill>
          <a:latin typeface="Consolas" pitchFamily="49" charset="0"/>
        </a:defRPr>
      </a:lvl4pPr>
      <a:lvl5pPr algn="l" rtl="0" eaLnBrk="0" fontAlgn="base" hangingPunct="0">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anose="05000000000000000000"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anose="05000000000000000000"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anose="05040102010807070707"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anose="05020102010507070707"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457200" y="0"/>
            <a:ext cx="8229600" cy="1143000"/>
          </a:xfrm>
        </p:spPr>
        <p:txBody>
          <a:bodyPr/>
          <a:lstStyle/>
          <a:p>
            <a:pPr eaLnBrk="1" fontAlgn="auto" hangingPunct="1">
              <a:spcAft>
                <a:spcPts val="0"/>
              </a:spcAft>
              <a:defRPr/>
            </a:pPr>
            <a:r>
              <a:rPr lang="en-US" dirty="0" smtClean="0">
                <a:solidFill>
                  <a:schemeClr val="tx2">
                    <a:satMod val="200000"/>
                  </a:schemeClr>
                </a:solidFill>
              </a:rPr>
              <a:t>Monday, November 13</a:t>
            </a:r>
            <a:r>
              <a:rPr lang="en-US" baseline="30000" dirty="0" smtClean="0">
                <a:solidFill>
                  <a:schemeClr val="tx2">
                    <a:satMod val="200000"/>
                  </a:schemeClr>
                </a:solidFill>
              </a:rPr>
              <a:t>th</a:t>
            </a:r>
            <a:endParaRPr lang="en-US" dirty="0" smtClean="0">
              <a:solidFill>
                <a:schemeClr val="tx2">
                  <a:satMod val="200000"/>
                </a:schemeClr>
              </a:solidFill>
            </a:endParaRPr>
          </a:p>
        </p:txBody>
      </p:sp>
      <p:sp>
        <p:nvSpPr>
          <p:cNvPr id="12291" name="Rectangle 3"/>
          <p:cNvSpPr>
            <a:spLocks noGrp="1" noChangeArrowheads="1"/>
          </p:cNvSpPr>
          <p:nvPr>
            <p:ph idx="1"/>
          </p:nvPr>
        </p:nvSpPr>
        <p:spPr>
          <a:xfrm>
            <a:off x="457200" y="762000"/>
            <a:ext cx="8686800" cy="6096000"/>
          </a:xfrm>
        </p:spPr>
        <p:txBody>
          <a:bodyPr>
            <a:normAutofit/>
          </a:bodyPr>
          <a:lstStyle/>
          <a:p>
            <a:pPr eaLnBrk="1" hangingPunct="1">
              <a:lnSpc>
                <a:spcPct val="90000"/>
              </a:lnSpc>
              <a:defRPr/>
            </a:pPr>
            <a:r>
              <a:rPr lang="en-US" altLang="en-US" sz="3600" dirty="0" smtClean="0"/>
              <a:t>We will be going to the media center today. </a:t>
            </a:r>
          </a:p>
          <a:p>
            <a:pPr eaLnBrk="1" hangingPunct="1">
              <a:lnSpc>
                <a:spcPct val="90000"/>
              </a:lnSpc>
              <a:defRPr/>
            </a:pPr>
            <a:r>
              <a:rPr lang="en-US" altLang="en-US" sz="3600" dirty="0" smtClean="0"/>
              <a:t>You should be completed with the Tribe Creation worksheet.</a:t>
            </a:r>
          </a:p>
          <a:p>
            <a:pPr eaLnBrk="1" hangingPunct="1">
              <a:lnSpc>
                <a:spcPct val="90000"/>
              </a:lnSpc>
              <a:defRPr/>
            </a:pPr>
            <a:r>
              <a:rPr lang="en-US" altLang="en-US" sz="3600" dirty="0" smtClean="0"/>
              <a:t>Work as a group on the 2</a:t>
            </a:r>
            <a:r>
              <a:rPr lang="en-US" altLang="en-US" sz="3600" baseline="30000" dirty="0" smtClean="0"/>
              <a:t>nd</a:t>
            </a:r>
            <a:r>
              <a:rPr lang="en-US" altLang="en-US" sz="3600" dirty="0" smtClean="0"/>
              <a:t> part of the packet:  The Tribe</a:t>
            </a:r>
            <a:endParaRPr lang="en-US" altLang="en-US" sz="3600" dirty="0"/>
          </a:p>
          <a:p>
            <a:pPr eaLnBrk="1" hangingPunct="1">
              <a:lnSpc>
                <a:spcPct val="90000"/>
              </a:lnSpc>
              <a:defRPr/>
            </a:pPr>
            <a:r>
              <a:rPr lang="en-US" altLang="en-US" sz="3600" b="1" dirty="0" smtClean="0">
                <a:solidFill>
                  <a:srgbClr val="FF0000"/>
                </a:solidFill>
              </a:rPr>
              <a:t>Work in Media Center on Packets</a:t>
            </a:r>
          </a:p>
          <a:p>
            <a:pPr lvl="1" eaLnBrk="1" hangingPunct="1">
              <a:lnSpc>
                <a:spcPct val="90000"/>
              </a:lnSpc>
              <a:defRPr/>
            </a:pPr>
            <a:r>
              <a:rPr lang="en-US" altLang="en-US" sz="3200" b="1" dirty="0" smtClean="0">
                <a:solidFill>
                  <a:srgbClr val="FF0000"/>
                </a:solidFill>
              </a:rPr>
              <a:t>Use your time wisely as this needs to be completed today.</a:t>
            </a:r>
            <a:endParaRPr lang="en-US" altLang="en-US" sz="3200" dirty="0" smtClean="0"/>
          </a:p>
          <a:p>
            <a:pPr eaLnBrk="1" hangingPunct="1">
              <a:lnSpc>
                <a:spcPct val="90000"/>
              </a:lnSpc>
              <a:defRPr/>
            </a:pPr>
            <a:r>
              <a:rPr lang="en-US" altLang="en-US" sz="3600" dirty="0" smtClean="0"/>
              <a:t>Fill in your agenda with:</a:t>
            </a:r>
          </a:p>
          <a:p>
            <a:pPr lvl="1" eaLnBrk="1" hangingPunct="1">
              <a:lnSpc>
                <a:spcPct val="90000"/>
              </a:lnSpc>
              <a:defRPr/>
            </a:pPr>
            <a:r>
              <a:rPr lang="en-US" altLang="en-US" sz="3200" dirty="0" smtClean="0"/>
              <a:t>Finish The Tribe worksheets today</a:t>
            </a:r>
            <a:endParaRPr lang="en-US" altLang="en-US" sz="3200" dirty="0"/>
          </a:p>
          <a:p>
            <a:pPr eaLnBrk="1" hangingPunct="1">
              <a:lnSpc>
                <a:spcPct val="90000"/>
              </a:lnSpc>
              <a:defRPr/>
            </a:pPr>
            <a:endParaRPr lang="en-US" altLang="en-US" sz="3200" dirty="0">
              <a:solidFill>
                <a:srgbClr val="FF0000"/>
              </a:solidFill>
            </a:endParaRPr>
          </a:p>
          <a:p>
            <a:pPr marL="0" indent="0" eaLnBrk="1" fontAlgn="auto" hangingPunct="1">
              <a:spcAft>
                <a:spcPts val="0"/>
              </a:spcAft>
              <a:buFont typeface="Wingdings" panose="05000000000000000000" pitchFamily="2" charset="2"/>
              <a:buNone/>
              <a:defRPr/>
            </a:pPr>
            <a:endParaRPr lang="en-US" sz="3400" dirty="0" smtClean="0"/>
          </a:p>
          <a:p>
            <a:pPr marL="411480" eaLnBrk="1" fontAlgn="auto" hangingPunct="1">
              <a:spcAft>
                <a:spcPts val="0"/>
              </a:spcAft>
              <a:buFont typeface="Wingdings"/>
              <a:buChar char=""/>
              <a:defRPr/>
            </a:pPr>
            <a:endParaRPr lang="en-US" sz="3400" dirty="0" smtClean="0"/>
          </a:p>
        </p:txBody>
      </p:sp>
      <p:sp>
        <p:nvSpPr>
          <p:cNvPr id="16" name="SMARTInkShape-12"/>
          <p:cNvSpPr/>
          <p:nvPr>
            <p:custDataLst>
              <p:tags r:id="rId1"/>
            </p:custDataLst>
          </p:nvPr>
        </p:nvSpPr>
        <p:spPr>
          <a:xfrm>
            <a:off x="4195763" y="4872038"/>
            <a:ext cx="15875" cy="7937"/>
          </a:xfrm>
          <a:custGeom>
            <a:avLst/>
            <a:gdLst/>
            <a:ahLst/>
            <a:cxnLst/>
            <a:rect l="0" t="0" r="0" b="0"/>
            <a:pathLst>
              <a:path w="15799" h="7596">
                <a:moveTo>
                  <a:pt x="15798" y="0"/>
                </a:moveTo>
                <a:lnTo>
                  <a:pt x="15798" y="0"/>
                </a:lnTo>
                <a:lnTo>
                  <a:pt x="0" y="75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22363"/>
          </a:xfrm>
        </p:spPr>
        <p:txBody>
          <a:bodyPr/>
          <a:lstStyle/>
          <a:p>
            <a:r>
              <a:rPr lang="en-US" dirty="0" smtClean="0"/>
              <a:t>Tuesday, November 14th</a:t>
            </a:r>
            <a:endParaRPr lang="en-US" dirty="0"/>
          </a:p>
        </p:txBody>
      </p:sp>
      <p:sp>
        <p:nvSpPr>
          <p:cNvPr id="3" name="Content Placeholder 2"/>
          <p:cNvSpPr>
            <a:spLocks noGrp="1"/>
          </p:cNvSpPr>
          <p:nvPr>
            <p:ph idx="1"/>
          </p:nvPr>
        </p:nvSpPr>
        <p:spPr>
          <a:xfrm>
            <a:off x="533400" y="1219200"/>
            <a:ext cx="8153400" cy="5638800"/>
          </a:xfrm>
        </p:spPr>
        <p:txBody>
          <a:bodyPr/>
          <a:lstStyle/>
          <a:p>
            <a:r>
              <a:rPr lang="en-US" sz="3600" dirty="0" smtClean="0">
                <a:solidFill>
                  <a:srgbClr val="00B0F0"/>
                </a:solidFill>
              </a:rPr>
              <a:t>Finish working on The Tribe worksheets together today!</a:t>
            </a:r>
          </a:p>
          <a:p>
            <a:r>
              <a:rPr lang="en-US" sz="3600" dirty="0" smtClean="0">
                <a:solidFill>
                  <a:srgbClr val="FFFF00"/>
                </a:solidFill>
              </a:rPr>
              <a:t>Draw four pieces of art work that is important to your tribe.  Examples could be jewelry or cave drawings.  Drawings on pottery, etc.</a:t>
            </a:r>
          </a:p>
          <a:p>
            <a:r>
              <a:rPr lang="en-US" sz="3600" dirty="0" smtClean="0">
                <a:solidFill>
                  <a:srgbClr val="FFC000"/>
                </a:solidFill>
              </a:rPr>
              <a:t>Fill in your agenda with:</a:t>
            </a:r>
          </a:p>
          <a:p>
            <a:r>
              <a:rPr lang="en-US" sz="3600" dirty="0" smtClean="0"/>
              <a:t>Day 3 – Finish up The Tribe worksheets and each member draw a picture </a:t>
            </a:r>
            <a:endParaRPr lang="en-US" sz="3600" dirty="0"/>
          </a:p>
        </p:txBody>
      </p:sp>
    </p:spTree>
    <p:extLst>
      <p:ext uri="{BB962C8B-B14F-4D97-AF65-F5344CB8AC3E}">
        <p14:creationId xmlns:p14="http://schemas.microsoft.com/office/powerpoint/2010/main" val="3587936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November 15th</a:t>
            </a:r>
            <a:endParaRPr lang="en-US" dirty="0"/>
          </a:p>
        </p:txBody>
      </p:sp>
      <p:sp>
        <p:nvSpPr>
          <p:cNvPr id="3" name="Content Placeholder 2"/>
          <p:cNvSpPr>
            <a:spLocks noGrp="1"/>
          </p:cNvSpPr>
          <p:nvPr>
            <p:ph idx="1"/>
          </p:nvPr>
        </p:nvSpPr>
        <p:spPr>
          <a:xfrm>
            <a:off x="457200" y="1295400"/>
            <a:ext cx="8610600" cy="5486400"/>
          </a:xfrm>
        </p:spPr>
        <p:txBody>
          <a:bodyPr/>
          <a:lstStyle/>
          <a:p>
            <a:r>
              <a:rPr lang="en-US" sz="3600" b="1" u="sng" dirty="0" smtClean="0">
                <a:solidFill>
                  <a:srgbClr val="FFFF00"/>
                </a:solidFill>
              </a:rPr>
              <a:t>Day 4 </a:t>
            </a:r>
            <a:r>
              <a:rPr lang="en-US" sz="3600" dirty="0" smtClean="0"/>
              <a:t>– Going to the media center to work on Survivability packets.  Tomorrow will be the last day to finish up the project.  </a:t>
            </a:r>
          </a:p>
          <a:p>
            <a:pPr>
              <a:buFont typeface="Wingdings" panose="05000000000000000000" pitchFamily="2" charset="2"/>
              <a:buChar char="v"/>
            </a:pPr>
            <a:r>
              <a:rPr lang="en-US" sz="3600" dirty="0" smtClean="0"/>
              <a:t>Make sure you are not wasting time there will be no more time to work on the project after tomorrow.</a:t>
            </a:r>
          </a:p>
          <a:p>
            <a:r>
              <a:rPr lang="en-US" sz="3600" dirty="0" smtClean="0">
                <a:solidFill>
                  <a:srgbClr val="00B0F0"/>
                </a:solidFill>
              </a:rPr>
              <a:t>Fill in Agenda with:</a:t>
            </a:r>
          </a:p>
          <a:p>
            <a:r>
              <a:rPr lang="en-US" sz="3600" dirty="0" smtClean="0"/>
              <a:t>Working on Survivability packets today and tomorrow!</a:t>
            </a:r>
            <a:endParaRPr lang="en-US" sz="3600" dirty="0"/>
          </a:p>
        </p:txBody>
      </p:sp>
    </p:spTree>
    <p:extLst>
      <p:ext uri="{BB962C8B-B14F-4D97-AF65-F5344CB8AC3E}">
        <p14:creationId xmlns:p14="http://schemas.microsoft.com/office/powerpoint/2010/main" val="1487348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696200" cy="1274763"/>
          </a:xfrm>
        </p:spPr>
        <p:txBody>
          <a:bodyPr/>
          <a:lstStyle/>
          <a:p>
            <a:r>
              <a:rPr lang="en-US" dirty="0" smtClean="0"/>
              <a:t>Thursday, November 16</a:t>
            </a:r>
            <a:r>
              <a:rPr lang="en-US" baseline="30000" dirty="0" smtClean="0"/>
              <a:t>th</a:t>
            </a:r>
            <a:r>
              <a:rPr lang="en-US" dirty="0" smtClean="0"/>
              <a:t> </a:t>
            </a:r>
            <a:endParaRPr lang="en-US" dirty="0"/>
          </a:p>
        </p:txBody>
      </p:sp>
      <p:sp>
        <p:nvSpPr>
          <p:cNvPr id="3" name="Content Placeholder 2"/>
          <p:cNvSpPr>
            <a:spLocks noGrp="1"/>
          </p:cNvSpPr>
          <p:nvPr>
            <p:ph idx="1"/>
          </p:nvPr>
        </p:nvSpPr>
        <p:spPr>
          <a:xfrm>
            <a:off x="381000" y="762000"/>
            <a:ext cx="8686800" cy="6553200"/>
          </a:xfrm>
        </p:spPr>
        <p:txBody>
          <a:bodyPr/>
          <a:lstStyle/>
          <a:p>
            <a:r>
              <a:rPr lang="en-US" sz="2800" b="1" u="sng" dirty="0" smtClean="0">
                <a:solidFill>
                  <a:srgbClr val="FFFF00"/>
                </a:solidFill>
              </a:rPr>
              <a:t>Day 5 </a:t>
            </a:r>
            <a:r>
              <a:rPr lang="en-US" sz="2800" dirty="0" smtClean="0"/>
              <a:t>– Today is our last day in the media center.  We are finishing up our survival packets.  All materials MUST be turned in tomorrow for full credit.  There will be no more class time to work on this project. </a:t>
            </a:r>
          </a:p>
          <a:p>
            <a:r>
              <a:rPr lang="en-US" sz="2800" dirty="0" smtClean="0"/>
              <a:t>Staple your civilization packet together with everyone’s Tribe creation, The Tribe information &amp; Your pictures and Survivability packet.</a:t>
            </a:r>
          </a:p>
          <a:p>
            <a:r>
              <a:rPr lang="en-US" dirty="0" smtClean="0">
                <a:solidFill>
                  <a:schemeClr val="accent2">
                    <a:lumMod val="60000"/>
                    <a:lumOff val="40000"/>
                  </a:schemeClr>
                </a:solidFill>
              </a:rPr>
              <a:t>Fill in your agenda with:</a:t>
            </a:r>
          </a:p>
          <a:p>
            <a:r>
              <a:rPr lang="en-US" dirty="0" smtClean="0"/>
              <a:t>Last day to work on Survivability.  Turn in the complete packet tomorrow.</a:t>
            </a:r>
          </a:p>
          <a:p>
            <a:r>
              <a:rPr lang="en-US" b="1" u="sng" dirty="0" smtClean="0"/>
              <a:t>Bring binders tomorrow we will be putting papers into the binders.</a:t>
            </a:r>
            <a:endParaRPr lang="en-US" b="1" u="sng" dirty="0"/>
          </a:p>
        </p:txBody>
      </p:sp>
    </p:spTree>
    <p:extLst>
      <p:ext uri="{BB962C8B-B14F-4D97-AF65-F5344CB8AC3E}">
        <p14:creationId xmlns:p14="http://schemas.microsoft.com/office/powerpoint/2010/main" val="1385970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Rot="1" noChangeArrowheads="1"/>
          </p:cNvSpPr>
          <p:nvPr>
            <p:ph type="title"/>
          </p:nvPr>
        </p:nvSpPr>
        <p:spPr>
          <a:xfrm>
            <a:off x="838200" y="0"/>
            <a:ext cx="8077200" cy="1066800"/>
          </a:xfrm>
        </p:spPr>
        <p:txBody>
          <a:bodyPr/>
          <a:lstStyle/>
          <a:p>
            <a:pPr eaLnBrk="1" fontAlgn="auto" hangingPunct="1">
              <a:spcAft>
                <a:spcPts val="0"/>
              </a:spcAft>
              <a:defRPr/>
            </a:pPr>
            <a:r>
              <a:rPr lang="en-US" dirty="0" smtClean="0">
                <a:solidFill>
                  <a:schemeClr val="tx2">
                    <a:satMod val="200000"/>
                  </a:schemeClr>
                </a:solidFill>
              </a:rPr>
              <a:t>Friday, November 17th!</a:t>
            </a:r>
          </a:p>
        </p:txBody>
      </p:sp>
      <p:sp>
        <p:nvSpPr>
          <p:cNvPr id="12291" name="Rectangle 5"/>
          <p:cNvSpPr>
            <a:spLocks noGrp="1" noChangeArrowheads="1"/>
          </p:cNvSpPr>
          <p:nvPr>
            <p:ph idx="1"/>
          </p:nvPr>
        </p:nvSpPr>
        <p:spPr>
          <a:xfrm>
            <a:off x="457200" y="609600"/>
            <a:ext cx="8686800" cy="6705600"/>
          </a:xfrm>
        </p:spPr>
        <p:txBody>
          <a:bodyPr/>
          <a:lstStyle/>
          <a:p>
            <a:pPr eaLnBrk="1" hangingPunct="1">
              <a:lnSpc>
                <a:spcPct val="90000"/>
              </a:lnSpc>
              <a:defRPr/>
            </a:pPr>
            <a:r>
              <a:rPr lang="en-US" altLang="en-US" sz="3200" b="1" dirty="0" smtClean="0">
                <a:solidFill>
                  <a:srgbClr val="00B0F0"/>
                </a:solidFill>
              </a:rPr>
              <a:t>Turn  in Tribe packets to the basket.</a:t>
            </a:r>
          </a:p>
          <a:p>
            <a:pPr marL="411480" eaLnBrk="1" fontAlgn="auto" hangingPunct="1">
              <a:spcAft>
                <a:spcPts val="0"/>
              </a:spcAft>
              <a:buFont typeface="Wingdings"/>
              <a:buChar char=""/>
              <a:defRPr/>
            </a:pPr>
            <a:r>
              <a:rPr lang="en-US" sz="2800" b="1" dirty="0">
                <a:solidFill>
                  <a:srgbClr val="00B050"/>
                </a:solidFill>
              </a:rPr>
              <a:t>Take a copy of the paper from the front table</a:t>
            </a:r>
          </a:p>
          <a:p>
            <a:pPr marL="740092" lvl="1" eaLnBrk="1" fontAlgn="auto" hangingPunct="1">
              <a:spcAft>
                <a:spcPts val="0"/>
              </a:spcAft>
              <a:buFont typeface="Wingdings"/>
              <a:buChar char=""/>
              <a:defRPr/>
            </a:pPr>
            <a:r>
              <a:rPr lang="en-US" sz="2400" b="1" dirty="0">
                <a:solidFill>
                  <a:srgbClr val="00B050"/>
                </a:solidFill>
              </a:rPr>
              <a:t>Birth of Civilization Sequencing </a:t>
            </a:r>
            <a:r>
              <a:rPr lang="en-US" sz="2400" b="1" dirty="0" smtClean="0">
                <a:solidFill>
                  <a:srgbClr val="00B050"/>
                </a:solidFill>
              </a:rPr>
              <a:t>(pgs. 12, 13)</a:t>
            </a:r>
            <a:endParaRPr lang="en-US" sz="2400" b="1" dirty="0">
              <a:solidFill>
                <a:srgbClr val="00B050"/>
              </a:solidFill>
            </a:endParaRPr>
          </a:p>
          <a:p>
            <a:pPr eaLnBrk="1" hangingPunct="1">
              <a:lnSpc>
                <a:spcPct val="90000"/>
              </a:lnSpc>
              <a:defRPr/>
            </a:pPr>
            <a:r>
              <a:rPr lang="en-US" altLang="en-US" sz="2600" b="1" dirty="0" smtClean="0"/>
              <a:t>Take a copy of the papers from the front table</a:t>
            </a:r>
          </a:p>
          <a:p>
            <a:pPr lvl="1" eaLnBrk="1" hangingPunct="1">
              <a:lnSpc>
                <a:spcPct val="90000"/>
              </a:lnSpc>
              <a:defRPr/>
            </a:pPr>
            <a:r>
              <a:rPr lang="en-US" altLang="en-US" b="1" dirty="0" smtClean="0"/>
              <a:t>Unit 2 Binder TOC</a:t>
            </a:r>
          </a:p>
          <a:p>
            <a:pPr lvl="1" eaLnBrk="1" hangingPunct="1">
              <a:lnSpc>
                <a:spcPct val="90000"/>
              </a:lnSpc>
              <a:defRPr/>
            </a:pPr>
            <a:r>
              <a:rPr lang="en-US" altLang="en-US" b="1" dirty="0" smtClean="0"/>
              <a:t>Unit 2 Binder Rubric</a:t>
            </a:r>
          </a:p>
          <a:p>
            <a:pPr lvl="1" eaLnBrk="1" hangingPunct="1">
              <a:lnSpc>
                <a:spcPct val="90000"/>
              </a:lnSpc>
              <a:defRPr/>
            </a:pPr>
            <a:r>
              <a:rPr lang="en-US" altLang="en-US" b="1" dirty="0" smtClean="0"/>
              <a:t>Unit 2 Binder Vocabulary</a:t>
            </a:r>
          </a:p>
          <a:p>
            <a:pPr lvl="1" eaLnBrk="1" hangingPunct="1">
              <a:lnSpc>
                <a:spcPct val="90000"/>
              </a:lnSpc>
              <a:defRPr/>
            </a:pPr>
            <a:r>
              <a:rPr lang="en-US" altLang="en-US" b="1" dirty="0" smtClean="0"/>
              <a:t>Three pieces of lined paper</a:t>
            </a:r>
          </a:p>
          <a:p>
            <a:pPr eaLnBrk="1" hangingPunct="1">
              <a:lnSpc>
                <a:spcPct val="80000"/>
              </a:lnSpc>
              <a:defRPr/>
            </a:pPr>
            <a:r>
              <a:rPr lang="en-US" altLang="en-US" sz="2800" dirty="0" smtClean="0"/>
              <a:t>I will be going over the Table of Contents in just a moment</a:t>
            </a:r>
          </a:p>
          <a:p>
            <a:pPr eaLnBrk="1" hangingPunct="1">
              <a:lnSpc>
                <a:spcPct val="90000"/>
              </a:lnSpc>
              <a:defRPr/>
            </a:pPr>
            <a:r>
              <a:rPr lang="en-US" altLang="en-US" sz="3200" dirty="0" smtClean="0">
                <a:solidFill>
                  <a:srgbClr val="00B050"/>
                </a:solidFill>
              </a:rPr>
              <a:t>Fill in your planner with:</a:t>
            </a:r>
          </a:p>
          <a:p>
            <a:pPr lvl="1" eaLnBrk="1" hangingPunct="1">
              <a:lnSpc>
                <a:spcPct val="90000"/>
              </a:lnSpc>
              <a:defRPr/>
            </a:pPr>
            <a:r>
              <a:rPr lang="en-US" altLang="en-US" sz="2800" dirty="0" smtClean="0"/>
              <a:t>Begin Unit 2 Binder</a:t>
            </a:r>
          </a:p>
          <a:p>
            <a:pPr lvl="1" eaLnBrk="1" hangingPunct="1">
              <a:lnSpc>
                <a:spcPct val="90000"/>
              </a:lnSpc>
              <a:defRPr/>
            </a:pPr>
            <a:r>
              <a:rPr lang="en-US" altLang="en-US" sz="2800" dirty="0" smtClean="0"/>
              <a:t>Comic Strips of Civilizations Sequencing</a:t>
            </a:r>
          </a:p>
          <a:p>
            <a:pPr eaLnBrk="1" hangingPunct="1">
              <a:lnSpc>
                <a:spcPct val="80000"/>
              </a:lnSpc>
              <a:defRPr/>
            </a:pPr>
            <a:endParaRPr lang="en-US" altLang="en-US" sz="2800"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11813</TotalTime>
  <Words>398</Words>
  <Application>Microsoft Office PowerPoint</Application>
  <PresentationFormat>On-screen Show (4:3)</PresentationFormat>
  <Paragraphs>41</Paragraphs>
  <Slides>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Calibri</vt:lpstr>
      <vt:lpstr>Consolas</vt:lpstr>
      <vt:lpstr>Corbel</vt:lpstr>
      <vt:lpstr>Garamond</vt:lpstr>
      <vt:lpstr>Wingdings</vt:lpstr>
      <vt:lpstr>Wingdings 2</vt:lpstr>
      <vt:lpstr>Wingdings 3</vt:lpstr>
      <vt:lpstr>Metro</vt:lpstr>
      <vt:lpstr>Monday, November 13th</vt:lpstr>
      <vt:lpstr>Tuesday, November 14th</vt:lpstr>
      <vt:lpstr>Wednesday, November 15th</vt:lpstr>
      <vt:lpstr>Thursday, November 16th </vt:lpstr>
      <vt:lpstr>Friday, November 17th!</vt:lpstr>
    </vt:vector>
  </TitlesOfParts>
  <Company>RCS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Rochester Community Schools</dc:creator>
  <cp:lastModifiedBy>Bisaro, Toni</cp:lastModifiedBy>
  <cp:revision>158</cp:revision>
  <dcterms:created xsi:type="dcterms:W3CDTF">2009-09-09T14:02:18Z</dcterms:created>
  <dcterms:modified xsi:type="dcterms:W3CDTF">2017-11-17T15:55:40Z</dcterms:modified>
</cp:coreProperties>
</file>